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1" r:id="rId1"/>
  </p:sldMasterIdLst>
  <p:notesMasterIdLst>
    <p:notesMasterId r:id="rId17"/>
  </p:notesMasterIdLst>
  <p:sldIdLst>
    <p:sldId id="256" r:id="rId2"/>
    <p:sldId id="257" r:id="rId3"/>
    <p:sldId id="271" r:id="rId4"/>
    <p:sldId id="258" r:id="rId5"/>
    <p:sldId id="272" r:id="rId6"/>
    <p:sldId id="267" r:id="rId7"/>
    <p:sldId id="268" r:id="rId8"/>
    <p:sldId id="269" r:id="rId9"/>
    <p:sldId id="265" r:id="rId10"/>
    <p:sldId id="266" r:id="rId11"/>
    <p:sldId id="261" r:id="rId12"/>
    <p:sldId id="270" r:id="rId13"/>
    <p:sldId id="263" r:id="rId14"/>
    <p:sldId id="264" r:id="rId15"/>
    <p:sldId id="273" r:id="rId16"/>
  </p:sldIdLst>
  <p:sldSz cx="12192000" cy="6858000"/>
  <p:notesSz cx="6858000" cy="11239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A70F4-95C3-473D-97AB-FFB09A696721}" v="1002" dt="2019-11-20T20:45:10.278"/>
    <p1510:client id="{647A3358-1F05-454A-82CB-E3DA8D8C8B68}" v="103" dt="2019-11-20T18:25:37.735"/>
    <p1510:client id="{B3E74F51-0661-4867-B332-C0BAE5E741AF}" v="5" dt="2019-11-20T22:51:06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8"/>
    <p:restoredTop sz="86021"/>
  </p:normalViewPr>
  <p:slideViewPr>
    <p:cSldViewPr snapToGrid="0">
      <p:cViewPr varScale="1">
        <p:scale>
          <a:sx n="129" d="100"/>
          <a:sy n="129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2682F-09FD-4FFB-984B-2647742A57DC}" type="datetimeFigureOut">
              <a:rPr lang="en-US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1A431-7F7A-4FFC-9E98-3E5648A4353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7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 – intro team members, discuss team name briefly (maybe) read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90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/>
              <a:t>Jordan</a:t>
            </a:r>
          </a:p>
          <a:p>
            <a:r>
              <a:rPr lang="en-US" dirty="0"/>
              <a:t>--</a:t>
            </a:r>
            <a:r>
              <a:rPr lang="en-US" dirty="0" err="1"/>
              <a:t>Bc</a:t>
            </a:r>
            <a:r>
              <a:rPr lang="en-US" dirty="0"/>
              <a:t> python is the best</a:t>
            </a:r>
          </a:p>
          <a:p>
            <a:r>
              <a:rPr lang="en-US" dirty="0"/>
              <a:t>--Linux has a specific interface logic, again, different than Mac/Win</a:t>
            </a:r>
          </a:p>
          <a:p>
            <a:r>
              <a:rPr lang="en-US" dirty="0"/>
              <a:t>--We unpack the “struct” object that contains the IP header</a:t>
            </a:r>
          </a:p>
          <a:p>
            <a:r>
              <a:rPr lang="en-US" dirty="0"/>
              <a:t>--Create new entry in dictionary for a new IP address, log the time, log the time of the next visit of that IP, subtract. If its &lt; 3 sec, count it as a DDoS visit.</a:t>
            </a:r>
          </a:p>
          <a:p>
            <a:r>
              <a:rPr lang="en-US" sz="1200" dirty="0"/>
              <a:t>--DDoS attack == 15 visits where each visit are &lt; 3 sec apart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50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Bryan</a:t>
            </a:r>
          </a:p>
          <a:p>
            <a:r>
              <a:rPr lang="en-US" dirty="0"/>
              <a:t>Hardware – this is self </a:t>
            </a:r>
            <a:r>
              <a:rPr lang="en-US" dirty="0" err="1"/>
              <a:t>exmplanatory</a:t>
            </a:r>
            <a:r>
              <a:rPr lang="en-US" dirty="0"/>
              <a:t>, 3 </a:t>
            </a:r>
            <a:r>
              <a:rPr lang="en-US" dirty="0" err="1"/>
              <a:t>Rpi</a:t>
            </a:r>
            <a:r>
              <a:rPr lang="en-US" dirty="0"/>
              <a:t> v3; 5 </a:t>
            </a:r>
            <a:r>
              <a:rPr lang="en-US" dirty="0" err="1"/>
              <a:t>Rpi</a:t>
            </a:r>
            <a:r>
              <a:rPr lang="en-US" dirty="0"/>
              <a:t> v 4; 2TB external drive as a file share; ethernet switch;  tower case for the cluster</a:t>
            </a:r>
          </a:p>
          <a:p>
            <a:r>
              <a:rPr lang="en-US" dirty="0"/>
              <a:t>Software – Linux OS Raspbian Lite/Debian Lite flavor</a:t>
            </a:r>
          </a:p>
          <a:p>
            <a:r>
              <a:rPr lang="en-US" dirty="0"/>
              <a:t>Programming languages – python </a:t>
            </a:r>
            <a:r>
              <a:rPr lang="en-US" dirty="0" err="1"/>
              <a:t>bc</a:t>
            </a:r>
            <a:r>
              <a:rPr lang="en-US" dirty="0"/>
              <a:t> duh, it’s the best; bash for executing batch commands to the cluster</a:t>
            </a:r>
          </a:p>
          <a:p>
            <a:r>
              <a:rPr lang="en-US" dirty="0"/>
              <a:t>Packages – </a:t>
            </a:r>
            <a:r>
              <a:rPr lang="en-US" dirty="0" err="1"/>
              <a:t>slurm</a:t>
            </a:r>
            <a:r>
              <a:rPr lang="en-US" dirty="0"/>
              <a:t>: this is how all nodes communicated, resources are allocated, tasks are distributed, </a:t>
            </a:r>
            <a:r>
              <a:rPr lang="en-US" dirty="0" err="1"/>
              <a:t>etc</a:t>
            </a:r>
            <a:r>
              <a:rPr lang="en-US" dirty="0"/>
              <a:t>; Munge – equivalent to </a:t>
            </a:r>
            <a:r>
              <a:rPr lang="en-US" dirty="0" err="1"/>
              <a:t>ssh</a:t>
            </a:r>
            <a:r>
              <a:rPr lang="en-US" dirty="0"/>
              <a:t> for the varying nodes, provides authentication between the nodes; NFS kernel server allowed us to provision and export the external drive as a networked file share system; </a:t>
            </a:r>
            <a:r>
              <a:rPr lang="en-US" dirty="0" err="1"/>
              <a:t>NTPUpdate</a:t>
            </a:r>
            <a:r>
              <a:rPr lang="en-US" dirty="0"/>
              <a:t>: possibly the most important, this package synchronizes the clocks of all the nodes, so they can execute instructions properly.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5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Bryan </a:t>
            </a:r>
            <a:r>
              <a:rPr lang="en-US" u="none" dirty="0"/>
              <a:t> -- who’s ready?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2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Drops mic…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35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Peace out…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6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Bryan</a:t>
            </a:r>
          </a:p>
          <a:p>
            <a:r>
              <a:rPr lang="en-US" dirty="0"/>
              <a:t>Our project topic focuses on becoming more acquainted with how DDoS/DoS attacks work. The best way to understand them is to perform one!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understand Op </a:t>
            </a:r>
            <a:r>
              <a:rPr lang="en-US" dirty="0" err="1"/>
              <a:t>WulfDos</a:t>
            </a:r>
            <a:r>
              <a:rPr lang="en-US" dirty="0"/>
              <a:t>, we need to understand its principal components: DoS attack and Beowulf Cluster.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9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Bryan</a:t>
            </a:r>
          </a:p>
          <a:p>
            <a:r>
              <a:rPr lang="en-US" u="none" dirty="0"/>
              <a:t>In our case, we’re using the cluster as a simulated “botnet” of slave nodes with 1 master node and us as the hacker controller.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02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Bryan</a:t>
            </a:r>
          </a:p>
          <a:p>
            <a:endParaRPr lang="en-US" dirty="0"/>
          </a:p>
          <a:p>
            <a:r>
              <a:rPr lang="en-US" dirty="0"/>
              <a:t>1. Resources include websites, applications, etc. The attack typically makes a system slow to respond, or it can disable the system entirely.</a:t>
            </a:r>
          </a:p>
          <a:p>
            <a:r>
              <a:rPr lang="en-US" dirty="0"/>
              <a:t>DoS: Attack that originates from a single source, aka Ping of Death attack.</a:t>
            </a:r>
            <a:br>
              <a:rPr lang="en-US" dirty="0"/>
            </a:br>
            <a:endParaRPr lang="en-US" dirty="0"/>
          </a:p>
          <a:p>
            <a:r>
              <a:rPr lang="en-US" dirty="0"/>
              <a:t>2. Far more common today are </a:t>
            </a:r>
            <a:r>
              <a:rPr lang="en-US" i="1" dirty="0"/>
              <a:t>distributed </a:t>
            </a:r>
            <a:r>
              <a:rPr lang="en-US" dirty="0"/>
              <a:t>denial-of-service (DDoS) attacks, which are launched at a target from multiple sources but coordinated from a central point. Distributed attacks are larger, potentially more devastating, and in some cases more difficult for the victim to detect and stop</a:t>
            </a:r>
          </a:p>
          <a:p>
            <a:endParaRPr lang="en-US" dirty="0"/>
          </a:p>
          <a:p>
            <a:r>
              <a:rPr lang="en-US" dirty="0"/>
              <a:t>3. Most DDoS attacks are designed to consume all available network bandwidth or resources on a target network, system, or website. The attacker uses one of many available methods and tools to FLOOD the target with a barrage of malicious or nuisance requests, or to abuse a protocol or inherent vulnerability in such a way that the system can no longer respond to requests. The effects of a DDoS attack are a bit like having the entrance to a concert venue suddenly swarmed by busloads of troublemakers with counterfeit tickets. The legitimate ticket-holders, standing in an orderly line, would never get inside.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31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Bryan</a:t>
            </a:r>
          </a:p>
          <a:p>
            <a:r>
              <a:rPr lang="en-US" u="sng" dirty="0"/>
              <a:t>Old English</a:t>
            </a:r>
            <a:r>
              <a:rPr lang="en-US" u="none" dirty="0"/>
              <a:t>: Epic hero with large army who he controls, slays the monster Grendel and his mother. Scrappy bunch of soldiers who work to get the job done.</a:t>
            </a:r>
          </a:p>
          <a:p>
            <a:endParaRPr lang="en-US" u="sng" dirty="0"/>
          </a:p>
          <a:p>
            <a:r>
              <a:rPr lang="en-US" u="sng" dirty="0"/>
              <a:t>HPC</a:t>
            </a:r>
          </a:p>
          <a:p>
            <a:r>
              <a:rPr lang="en-US" sz="1400" dirty="0"/>
              <a:t>Uses Commercial Off The Shelf (COTS) hardware</a:t>
            </a:r>
          </a:p>
          <a:p>
            <a:r>
              <a:rPr lang="en-US" sz="1400" dirty="0"/>
              <a:t>Typically contains both master and slave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HPC cluster is a group of several computers connected via a central point such as a master node. The master issues commands and allocated resources which gets parallelly distributed across all nodes in the </a:t>
            </a:r>
            <a:r>
              <a:rPr lang="en-US" dirty="0" err="1"/>
              <a:t>cluser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91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ea typeface="+mj-lt"/>
                <a:cs typeface="+mj-lt"/>
              </a:rPr>
              <a:t>Bryan</a:t>
            </a:r>
          </a:p>
          <a:p>
            <a:r>
              <a:rPr lang="en-US" u="none" dirty="0">
                <a:ea typeface="+mj-lt"/>
                <a:cs typeface="+mj-lt"/>
              </a:rPr>
              <a:t>Wulf is </a:t>
            </a:r>
            <a:r>
              <a:rPr lang="en-US" u="none" dirty="0" err="1">
                <a:ea typeface="+mj-lt"/>
                <a:cs typeface="+mj-lt"/>
              </a:rPr>
              <a:t>WulfDoS</a:t>
            </a:r>
            <a:r>
              <a:rPr lang="en-US" u="none" dirty="0">
                <a:ea typeface="+mj-lt"/>
                <a:cs typeface="+mj-lt"/>
              </a:rPr>
              <a:t> comes from the Beowulf cluster. DoS obviously comes from the attack to be executed. </a:t>
            </a:r>
          </a:p>
          <a:p>
            <a:endParaRPr lang="en-US" u="none" dirty="0">
              <a:ea typeface="+mj-lt"/>
              <a:cs typeface="+mj-lt"/>
            </a:endParaRPr>
          </a:p>
          <a:p>
            <a:r>
              <a:rPr lang="en-US" dirty="0" err="1">
                <a:ea typeface="+mj-lt"/>
                <a:cs typeface="+mj-lt"/>
              </a:rPr>
              <a:t>WulfDoS</a:t>
            </a:r>
            <a:r>
              <a:rPr lang="en-US" dirty="0">
                <a:ea typeface="+mj-lt"/>
                <a:cs typeface="+mj-lt"/>
              </a:rPr>
              <a:t> uses a Beowulf cluster to execute a simulated DDoS Attack on the </a:t>
            </a:r>
            <a:r>
              <a:rPr lang="en-US" dirty="0" err="1">
                <a:ea typeface="+mj-lt"/>
                <a:cs typeface="+mj-lt"/>
              </a:rPr>
              <a:t>RasPwn</a:t>
            </a:r>
            <a:r>
              <a:rPr lang="en-US" dirty="0">
                <a:ea typeface="+mj-lt"/>
                <a:cs typeface="+mj-lt"/>
              </a:rPr>
              <a:t> SSID.</a:t>
            </a:r>
          </a:p>
          <a:p>
            <a:r>
              <a:rPr lang="en-US" dirty="0">
                <a:ea typeface="+mj-lt"/>
                <a:cs typeface="+mj-lt"/>
              </a:rPr>
              <a:t>All IPs are running on the local subnet, but since all are different, the POC holds as a true (albeit isolated) DDoS attack.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27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Noah</a:t>
            </a:r>
          </a:p>
          <a:p>
            <a:r>
              <a:rPr lang="en-US" dirty="0" err="1">
                <a:cs typeface="Calibri"/>
              </a:rPr>
              <a:t>Raspwn</a:t>
            </a:r>
            <a:r>
              <a:rPr lang="en-US" dirty="0">
                <a:cs typeface="Calibri"/>
              </a:rPr>
              <a:t> is a purposely vulnerable Linux distribution used for teaching and learning how to hack. </a:t>
            </a:r>
          </a:p>
          <a:p>
            <a:r>
              <a:rPr lang="en-US" dirty="0">
                <a:cs typeface="Calibri"/>
              </a:rPr>
              <a:t>The </a:t>
            </a:r>
            <a:r>
              <a:rPr lang="en-US" dirty="0" err="1">
                <a:cs typeface="Calibri"/>
              </a:rPr>
              <a:t>raspwn</a:t>
            </a:r>
            <a:r>
              <a:rPr lang="en-US" dirty="0">
                <a:cs typeface="Calibri"/>
              </a:rPr>
              <a:t> broadcasts a locally contained SSID (</a:t>
            </a:r>
            <a:r>
              <a:rPr lang="en-US" dirty="0" err="1">
                <a:cs typeface="Calibri"/>
              </a:rPr>
              <a:t>wifi</a:t>
            </a:r>
            <a:r>
              <a:rPr lang="en-US" dirty="0">
                <a:cs typeface="Calibri"/>
              </a:rPr>
              <a:t>) which can be connected to using the password on the site.</a:t>
            </a:r>
          </a:p>
          <a:p>
            <a:r>
              <a:rPr lang="en-US" dirty="0">
                <a:cs typeface="Calibri"/>
              </a:rPr>
              <a:t>Its a </a:t>
            </a:r>
            <a:r>
              <a:rPr lang="en-US" dirty="0" err="1">
                <a:cs typeface="Calibri"/>
              </a:rPr>
              <a:t>linux</a:t>
            </a:r>
            <a:r>
              <a:rPr lang="en-US" dirty="0">
                <a:cs typeface="Calibri"/>
              </a:rPr>
              <a:t> server running a number of different websites, mail servers, databases, CMS (</a:t>
            </a:r>
            <a:r>
              <a:rPr lang="en-US" dirty="0" err="1">
                <a:cs typeface="Calibri"/>
              </a:rPr>
              <a:t>wordpress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PHPmyAdmin</a:t>
            </a:r>
            <a:r>
              <a:rPr lang="en-US" dirty="0">
                <a:cs typeface="Calibri"/>
              </a:rPr>
              <a:t>, windows file share servers, the list goes on! </a:t>
            </a:r>
          </a:p>
          <a:p>
            <a:r>
              <a:rPr lang="en-US" dirty="0">
                <a:cs typeface="Calibri"/>
              </a:rPr>
              <a:t>Once connected, users can traverse the various IP addresses using port sniffing, and use tactics like cross-site scripting, SQL injection, and DoS.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DO NOT CONNECT A RASPWN TO THE OPEN INTERNET. WE ASSUME NO RESPONSIBILITY FOR YOU BEING HACKED!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67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Bryan</a:t>
            </a:r>
          </a:p>
          <a:p>
            <a:endParaRPr lang="en-US" u="sng" dirty="0"/>
          </a:p>
          <a:p>
            <a:r>
              <a:rPr lang="en-US" dirty="0"/>
              <a:t>Apart from just being a super cool project idea, we learned a lot in the process.</a:t>
            </a:r>
            <a:endParaRPr lang="en-US" sz="2200" dirty="0"/>
          </a:p>
          <a:p>
            <a:r>
              <a:rPr lang="en-US" sz="2200" dirty="0"/>
              <a:t>How to define rules for detection </a:t>
            </a:r>
          </a:p>
          <a:p>
            <a:r>
              <a:rPr lang="en-US" sz="2200" dirty="0"/>
              <a:t>	–&gt;our detection script looks for a certain number of hits from the same IP, but it also incorporates a timing factor of &lt; 3 sec between pings</a:t>
            </a:r>
          </a:p>
          <a:p>
            <a:r>
              <a:rPr lang="en-US" sz="2200" dirty="0"/>
              <a:t>Cores vs. Threads and Hyperthreading </a:t>
            </a:r>
          </a:p>
          <a:p>
            <a:r>
              <a:rPr lang="en-US" sz="2200" dirty="0"/>
              <a:t>	–&gt; having multiple cores means your computer has multiple CPUs  on a single chop and can execute various, different instructions at once</a:t>
            </a:r>
          </a:p>
          <a:p>
            <a:r>
              <a:rPr lang="en-US" sz="2200" dirty="0"/>
              <a:t>	–&gt; hyperthreading is an Intel technology that doubles the logical processors per core, so essentially if you have 4 cores / computer, and hyperthreading, you have 8 total cores/CPUs to execute instructions. </a:t>
            </a:r>
          </a:p>
          <a:p>
            <a:r>
              <a:rPr lang="en-US" sz="2200" dirty="0"/>
              <a:t>Be a better security engineer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/>
              <a:t>	–&gt; </a:t>
            </a:r>
            <a:r>
              <a:rPr lang="en-US" sz="2400" dirty="0"/>
              <a:t> Know thy enemy!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Hardware is powerful!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	 –&gt; </a:t>
            </a:r>
            <a:r>
              <a:rPr lang="en-US" sz="2400" dirty="0">
                <a:sym typeface="Wingdings" pitchFamily="2" charset="2"/>
              </a:rPr>
              <a:t>a very smart human told me once that to be a better security engineer, it would be prudent to learn the in’s and out’s of computer hardware.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ym typeface="Wingdings" pitchFamily="2" charset="2"/>
              </a:rPr>
              <a:t>Socket programming </a:t>
            </a:r>
            <a:r>
              <a:rPr lang="en-US" sz="2200" dirty="0"/>
              <a:t>–&gt; how to sniff packets using sockets in Linux, and Mac/Win (yes, its different)</a:t>
            </a:r>
            <a:endParaRPr lang="en-US" sz="2200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ym typeface="Wingdings" pitchFamily="2" charset="2"/>
              </a:rPr>
              <a:t>The list goes on!</a:t>
            </a:r>
            <a:endParaRPr lang="en-US" sz="240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78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/>
              <a:t>Jimmy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DoS script was executed using </a:t>
            </a:r>
            <a:r>
              <a:rPr lang="en-US" sz="1200" dirty="0" err="1"/>
              <a:t>slurm</a:t>
            </a:r>
            <a:r>
              <a:rPr lang="en-US" sz="1200" dirty="0"/>
              <a:t> controller sending a batched job to each node on the cluster. Each node was instructed to execute the same script from the NFS (network file share).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Used a UDP flood to avoid TCP buffer </a:t>
            </a:r>
            <a:r>
              <a:rPr lang="en-US" sz="1200" dirty="0" err="1"/>
              <a:t>rwnd</a:t>
            </a:r>
            <a:r>
              <a:rPr lang="en-US" sz="1200" dirty="0"/>
              <a:t> timeout. Preloading the packets helps ensure we consume more resources faster and as a result, we overload the server and exhaust all resources.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4 cores = 4 threads, we used 4 threads for the script, so that if any app layer buffering occurred for that thread, at least 3 other threads continued to execute the attack on each </a:t>
            </a:r>
            <a:r>
              <a:rPr lang="en-US" sz="1200" dirty="0" err="1"/>
              <a:t>RPi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1A431-7F7A-4FFC-9E98-3E5648A43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62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931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561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76177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13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08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758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409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3582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326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75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503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710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67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6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8225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3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62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QaJA66kncU?feature=oembed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.nasa.gov/assets/pdf/staff/RasberryPiClusterBuild.pdf" TargetMode="External"/><Relationship Id="rId7" Type="http://schemas.openxmlformats.org/officeDocument/2006/relationships/hyperlink" Target="https://beowulf.org/overview/history.html" TargetMode="External"/><Relationship Id="rId2" Type="http://schemas.openxmlformats.org/officeDocument/2006/relationships/hyperlink" Target="https://medium.com/@glmdev/building-a-raspberry-pi-cluster-784f0df9afb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eowulf" TargetMode="External"/><Relationship Id="rId5" Type="http://schemas.openxmlformats.org/officeDocument/2006/relationships/hyperlink" Target="https://raspwn.org/documentation" TargetMode="External"/><Relationship Id="rId4" Type="http://schemas.openxmlformats.org/officeDocument/2006/relationships/hyperlink" Target="https://www.instructables.com/id/Learn-to-Hack-Ethically-With-RasPwn-O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aspwn.org/inde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aspwn.org/inde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3DA3-A700-4CA2-8D20-06F2D157B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959" y="1246461"/>
            <a:ext cx="7408008" cy="960700"/>
          </a:xfrm>
        </p:spPr>
        <p:txBody>
          <a:bodyPr/>
          <a:lstStyle/>
          <a:p>
            <a:r>
              <a:rPr lang="en-US" dirty="0"/>
              <a:t>f(un)*society00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62B42-77C4-4AA1-BA27-401391DED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59" y="2930577"/>
            <a:ext cx="5834041" cy="171068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Team members: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Bryan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Nonni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jimmy petit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homeis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Jordan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aletraris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noah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joya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27187-CAF6-B44E-8635-9102A20F0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582" y="2881859"/>
            <a:ext cx="5941997" cy="306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6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EC9F-EC2A-4AA0-AB3E-2F41A7AB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Detection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97E6F-9A6F-4001-BF18-C21E1CF24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508" y="1600200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800" dirty="0"/>
              <a:t>  DoS detection written in Python</a:t>
            </a:r>
          </a:p>
          <a:p>
            <a:pPr>
              <a:buFont typeface="Wingdings 3" charset="2"/>
              <a:buChar char=""/>
            </a:pPr>
            <a:r>
              <a:rPr lang="en-US" sz="1800" dirty="0"/>
              <a:t> Opens packet sniffer on Linux interface</a:t>
            </a:r>
          </a:p>
          <a:p>
            <a:pPr>
              <a:buFont typeface="Wingdings 3" charset="2"/>
              <a:buChar char=""/>
            </a:pPr>
            <a:r>
              <a:rPr lang="en-US" sz="1800" dirty="0" err="1"/>
              <a:t>Struct.unpack</a:t>
            </a:r>
            <a:r>
              <a:rPr lang="en-US" sz="1800" dirty="0"/>
              <a:t>()</a:t>
            </a:r>
          </a:p>
          <a:p>
            <a:pPr>
              <a:buFont typeface="Wingdings 3" charset="2"/>
              <a:buChar char=""/>
            </a:pPr>
            <a:r>
              <a:rPr lang="en-US" sz="1800" dirty="0"/>
              <a:t> Logs and counts based on IP and time</a:t>
            </a:r>
          </a:p>
          <a:p>
            <a:pPr>
              <a:buFont typeface="Wingdings 3" charset="2"/>
              <a:buChar char=""/>
            </a:pPr>
            <a:r>
              <a:rPr lang="en-US" sz="1800" dirty="0"/>
              <a:t>What defines a “DDoS attack” from a networking perspective?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357D0-1C2C-1F45-95F2-A01CE869EB12}"/>
              </a:ext>
            </a:extLst>
          </p:cNvPr>
          <p:cNvSpPr txBox="1"/>
          <p:nvPr/>
        </p:nvSpPr>
        <p:spPr>
          <a:xfrm>
            <a:off x="5829300" y="305068"/>
            <a:ext cx="5995758" cy="62478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6A9955"/>
                </a:solidFill>
                <a:latin typeface="Menlo" panose="020B0609030804020204" pitchFamily="49" charset="0"/>
              </a:rPr>
              <a:t>#!/</a:t>
            </a:r>
            <a:r>
              <a:rPr lang="en-US" sz="800" dirty="0" err="1">
                <a:solidFill>
                  <a:srgbClr val="6A9955"/>
                </a:solidFill>
                <a:latin typeface="Menlo" panose="020B0609030804020204" pitchFamily="49" charset="0"/>
              </a:rPr>
              <a:t>usr</a:t>
            </a:r>
            <a:r>
              <a:rPr lang="en-US" sz="800" dirty="0">
                <a:solidFill>
                  <a:srgbClr val="6A9955"/>
                </a:solidFill>
                <a:latin typeface="Menlo" panose="020B0609030804020204" pitchFamily="49" charset="0"/>
              </a:rPr>
              <a:t>/bin/env python3</a:t>
            </a: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socketstruct</a:t>
            </a: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datetime </a:t>
            </a:r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datetime</a:t>
            </a:r>
          </a:p>
          <a:p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time </a:t>
            </a:r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strptime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mktime</a:t>
            </a: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6A9955"/>
                </a:solidFill>
                <a:latin typeface="Menlo" panose="020B0609030804020204" pitchFamily="49" charset="0"/>
              </a:rPr>
              <a:t># Packet sniffing on Linux</a:t>
            </a: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s =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socket.socket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socket.PF_PACKET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socket.SOCK_RAW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8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= {}</a:t>
            </a:r>
          </a:p>
          <a:p>
            <a:b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file_txt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800" dirty="0">
                <a:solidFill>
                  <a:srgbClr val="DCDCAA"/>
                </a:solidFill>
                <a:latin typeface="Menlo" panose="020B0609030804020204" pitchFamily="49" charset="0"/>
              </a:rPr>
              <a:t>open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800" dirty="0" err="1">
                <a:solidFill>
                  <a:srgbClr val="CE9178"/>
                </a:solidFill>
                <a:latin typeface="Menlo" panose="020B0609030804020204" pitchFamily="49" charset="0"/>
              </a:rPr>
              <a:t>attack_DDoS.txt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'a'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t1 = </a:t>
            </a:r>
            <a:r>
              <a:rPr lang="en-US" sz="800" dirty="0">
                <a:solidFill>
                  <a:srgbClr val="4EC9B0"/>
                </a:solidFill>
                <a:latin typeface="Menlo" panose="020B0609030804020204" pitchFamily="49" charset="0"/>
              </a:rPr>
              <a:t>str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datetime.now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file_txt.write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(t1)</a:t>
            </a:r>
          </a:p>
          <a:p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file_txt.write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8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No_Of_IPs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15</a:t>
            </a: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while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	pkt =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s.recvfrom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1024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ipheader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= pkt[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][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14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34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ip_hdr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struct.unpack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"!8sB3s4s4s"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ipheader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IP =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socket.inet_ntoa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ip_hdr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])</a:t>
            </a:r>
          </a:p>
          <a:p>
            <a:pPr lvl="1"/>
            <a:r>
              <a:rPr lang="en-US" sz="800" dirty="0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"The source of IP: "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IP)</a:t>
            </a:r>
          </a:p>
          <a:p>
            <a:pPr lvl="1"/>
            <a:b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(IP </a:t>
            </a:r>
            <a:r>
              <a:rPr lang="en-US" sz="8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Menlo" panose="020B0609030804020204" pitchFamily="49" charset="0"/>
              </a:rPr>
              <a:t>in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pPr lvl="2"/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next_visit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visit_count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2"/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start_time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mktime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strptime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>
                <a:solidFill>
                  <a:srgbClr val="4EC9B0"/>
                </a:solidFill>
                <a:latin typeface="Menlo" panose="020B0609030804020204" pitchFamily="49" charset="0"/>
              </a:rPr>
              <a:t>str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datetime.now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()).replace(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'-'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''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'%</a:t>
            </a:r>
            <a:r>
              <a:rPr lang="en-US" sz="800" dirty="0" err="1">
                <a:solidFill>
                  <a:srgbClr val="CE9178"/>
                </a:solidFill>
                <a:latin typeface="Menlo" panose="020B0609030804020204" pitchFamily="49" charset="0"/>
              </a:rPr>
              <a:t>Y%m</a:t>
            </a:r>
            <a:r>
              <a:rPr lang="en-US" sz="800" dirty="0" err="1">
                <a:solidFill>
                  <a:srgbClr val="569CD6"/>
                </a:solidFill>
                <a:latin typeface="Menlo" panose="020B0609030804020204" pitchFamily="49" charset="0"/>
              </a:rPr>
              <a:t>%d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 %H:%M:%S'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lvl="2"/>
            <a:r>
              <a:rPr lang="en-US" sz="800" dirty="0" err="1">
                <a:solidFill>
                  <a:srgbClr val="4EC9B0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.update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({IP: [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visit_count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start_time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next_visit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]})</a:t>
            </a:r>
          </a:p>
          <a:p>
            <a:pPr lvl="1"/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2"/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next_time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mktime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strptime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>
                <a:solidFill>
                  <a:srgbClr val="4EC9B0"/>
                </a:solidFill>
                <a:latin typeface="Menlo" panose="020B0609030804020204" pitchFamily="49" charset="0"/>
              </a:rPr>
              <a:t>str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datetime.now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()).replace(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'-'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''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), 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'%</a:t>
            </a:r>
            <a:r>
              <a:rPr lang="en-US" sz="800" dirty="0" err="1">
                <a:solidFill>
                  <a:srgbClr val="CE9178"/>
                </a:solidFill>
                <a:latin typeface="Menlo" panose="020B0609030804020204" pitchFamily="49" charset="0"/>
              </a:rPr>
              <a:t>Y%m</a:t>
            </a:r>
            <a:r>
              <a:rPr lang="en-US" sz="800" dirty="0" err="1">
                <a:solidFill>
                  <a:srgbClr val="569CD6"/>
                </a:solidFill>
                <a:latin typeface="Menlo" panose="020B0609030804020204" pitchFamily="49" charset="0"/>
              </a:rPr>
              <a:t>%d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 %H:%M:%S'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lvl="2"/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[IP][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 =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next_time</a:t>
            </a: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2"/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elapsed_time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[IP][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 -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next_time</a:t>
            </a: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2"/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elapsed_time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&lt; 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3.01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pPr lvl="3"/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[IP][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 += 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3"/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[IP][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 =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next_time</a:t>
            </a: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3"/>
            <a:r>
              <a:rPr lang="en-US" sz="800" dirty="0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[IP])</a:t>
            </a:r>
          </a:p>
          <a:p>
            <a:pPr lvl="1"/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	else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		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[IP][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 =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next_time</a:t>
            </a:r>
            <a:endParaRPr lang="en-US" sz="8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800" dirty="0">
                <a:solidFill>
                  <a:srgbClr val="DCDCAA"/>
                </a:solidFill>
                <a:latin typeface="Menlo" panose="020B0609030804020204" pitchFamily="49" charset="0"/>
              </a:rPr>
              <a:t>		print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[IP])</a:t>
            </a:r>
            <a:b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[IP][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] &gt; 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No_Of_IPs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	line = </a:t>
            </a:r>
            <a:r>
              <a:rPr lang="en-US" sz="800" dirty="0">
                <a:solidFill>
                  <a:srgbClr val="DCDCAA"/>
                </a:solidFill>
                <a:latin typeface="Menlo" panose="020B0609030804020204" pitchFamily="49" charset="0"/>
              </a:rPr>
              <a:t>print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 err="1">
                <a:solidFill>
                  <a:srgbClr val="569CD6"/>
                </a:solidFill>
                <a:latin typeface="Menlo" panose="020B0609030804020204" pitchFamily="49" charset="0"/>
              </a:rPr>
              <a:t>f</a:t>
            </a:r>
            <a:r>
              <a:rPr lang="en-US" sz="800" dirty="0" err="1">
                <a:solidFill>
                  <a:srgbClr val="CE9178"/>
                </a:solidFill>
                <a:latin typeface="Menlo" panose="020B0609030804020204" pitchFamily="49" charset="0"/>
              </a:rPr>
              <a:t>'DDoS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 attack is Detected: </a:t>
            </a:r>
            <a:r>
              <a:rPr lang="en-US" sz="8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IP</a:t>
            </a:r>
            <a:r>
              <a:rPr lang="en-US" sz="8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’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file_txt.write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(line)</a:t>
            </a:r>
          </a:p>
          <a:p>
            <a:pPr lvl="1"/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file_txt.write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(IP)</a:t>
            </a:r>
          </a:p>
          <a:p>
            <a:pPr lvl="1"/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file_txt.write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8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en-US" sz="8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800" dirty="0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en-US" sz="800" dirty="0" err="1">
                <a:solidFill>
                  <a:srgbClr val="D4D4D4"/>
                </a:solidFill>
                <a:latin typeface="Menlo" panose="020B0609030804020204" pitchFamily="49" charset="0"/>
              </a:rPr>
              <a:t>dict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[IP] = 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15278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173E-0C37-4B35-AAC3-6AF8F080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8661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Tools of the Trade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CD6C6-6F86-4588-8C80-FA77E4A3C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F587F-5BCA-41D0-B759-4A6DB953B944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2751667"/>
          </a:xfrm>
        </p:spPr>
        <p:txBody>
          <a:bodyPr>
            <a:normAutofit/>
          </a:bodyPr>
          <a:lstStyle/>
          <a:p>
            <a:r>
              <a:rPr lang="en-US" dirty="0"/>
              <a:t>3x Raspberry Pi 3</a:t>
            </a:r>
          </a:p>
          <a:p>
            <a:r>
              <a:rPr lang="en-US" dirty="0"/>
              <a:t>5x Raspberry Pi 4</a:t>
            </a:r>
          </a:p>
          <a:p>
            <a:r>
              <a:rPr lang="en-US" dirty="0"/>
              <a:t>1x 2TB Seagate External Hard drive</a:t>
            </a:r>
          </a:p>
          <a:p>
            <a:r>
              <a:rPr lang="en-US" dirty="0"/>
              <a:t>1x 8 port, </a:t>
            </a:r>
            <a:r>
              <a:rPr lang="en-US" dirty="0" err="1"/>
              <a:t>Netgear</a:t>
            </a:r>
            <a:r>
              <a:rPr lang="en-US" dirty="0"/>
              <a:t> ethernet switch</a:t>
            </a:r>
          </a:p>
          <a:p>
            <a:r>
              <a:rPr lang="en-US" dirty="0"/>
              <a:t>1x Raspberry Pi Tower Case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539411-2E52-4FBD-B639-DD9662B8F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/>
          <a:lstStyle/>
          <a:p>
            <a:r>
              <a:rPr lang="en-US"/>
              <a:t>Software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864D9-91A8-425B-ADA1-68BC68E2986F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73106" y="2667001"/>
            <a:ext cx="2946794" cy="762000"/>
          </a:xfrm>
        </p:spPr>
        <p:txBody>
          <a:bodyPr>
            <a:normAutofit/>
          </a:bodyPr>
          <a:lstStyle/>
          <a:p>
            <a:r>
              <a:rPr lang="sv-SE" sz="1800" dirty="0">
                <a:latin typeface="+mn-lt"/>
              </a:rPr>
              <a:t>Linux OS </a:t>
            </a:r>
            <a:r>
              <a:rPr lang="sv-SE" sz="1800" dirty="0" err="1">
                <a:latin typeface="+mn-lt"/>
              </a:rPr>
              <a:t>Raspbian</a:t>
            </a:r>
            <a:r>
              <a:rPr lang="sv-SE" sz="1800" dirty="0">
                <a:latin typeface="+mn-lt"/>
              </a:rPr>
              <a:t> Lite (</a:t>
            </a:r>
            <a:r>
              <a:rPr lang="sv-SE" sz="1800" dirty="0" err="1">
                <a:latin typeface="+mn-lt"/>
              </a:rPr>
              <a:t>Debian</a:t>
            </a:r>
            <a:r>
              <a:rPr lang="sv-SE" sz="1800" dirty="0">
                <a:latin typeface="+mn-lt"/>
              </a:rPr>
              <a:t> CLI)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FBCE2B-BF3E-4769-B751-41BE2344A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6A2429-82C8-4351-882A-0BA8875DAA57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/>
          <a:lstStyle/>
          <a:p>
            <a:r>
              <a:rPr lang="en-US" dirty="0" err="1"/>
              <a:t>Slurm</a:t>
            </a:r>
            <a:r>
              <a:rPr lang="en-US" dirty="0"/>
              <a:t> (</a:t>
            </a:r>
            <a:r>
              <a:rPr lang="en-US" dirty="0" err="1"/>
              <a:t>slurmd</a:t>
            </a:r>
            <a:r>
              <a:rPr lang="en-US" dirty="0"/>
              <a:t>, </a:t>
            </a:r>
            <a:r>
              <a:rPr lang="en-US" dirty="0" err="1"/>
              <a:t>slurmctld</a:t>
            </a:r>
            <a:r>
              <a:rPr lang="en-US" dirty="0"/>
              <a:t>, </a:t>
            </a:r>
            <a:r>
              <a:rPr lang="en-US" dirty="0" err="1"/>
              <a:t>slurm</a:t>
            </a:r>
            <a:r>
              <a:rPr lang="en-US" dirty="0"/>
              <a:t>-client)</a:t>
            </a:r>
          </a:p>
          <a:p>
            <a:r>
              <a:rPr lang="en-US" dirty="0"/>
              <a:t>Munge</a:t>
            </a:r>
          </a:p>
          <a:p>
            <a:r>
              <a:rPr lang="en-US" dirty="0"/>
              <a:t>NFS Kernel Server</a:t>
            </a:r>
          </a:p>
          <a:p>
            <a:r>
              <a:rPr lang="en-US" dirty="0" err="1"/>
              <a:t>NTPUpdate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5CD99DA-064B-46D4-965F-A8B1AB4E54C9}"/>
              </a:ext>
            </a:extLst>
          </p:cNvPr>
          <p:cNvSpPr txBox="1">
            <a:spLocks/>
          </p:cNvSpPr>
          <p:nvPr/>
        </p:nvSpPr>
        <p:spPr>
          <a:xfrm>
            <a:off x="3883659" y="3621336"/>
            <a:ext cx="2936241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Programming Languages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3BD4DAF-2D6E-4B3C-94E8-478193DC3CEA}"/>
              </a:ext>
            </a:extLst>
          </p:cNvPr>
          <p:cNvSpPr txBox="1">
            <a:spLocks/>
          </p:cNvSpPr>
          <p:nvPr/>
        </p:nvSpPr>
        <p:spPr>
          <a:xfrm>
            <a:off x="3873106" y="4351373"/>
            <a:ext cx="2946794" cy="1405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sv-SE"/>
          </a:p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26A2A9-4449-4497-9271-9C0809FD04EE}"/>
              </a:ext>
            </a:extLst>
          </p:cNvPr>
          <p:cNvSpPr/>
          <p:nvPr/>
        </p:nvSpPr>
        <p:spPr>
          <a:xfrm>
            <a:off x="3873106" y="4334484"/>
            <a:ext cx="2581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Python</a:t>
            </a:r>
          </a:p>
          <a:p>
            <a:r>
              <a:rPr lang="en-US" dirty="0"/>
              <a:t>Bash/Shell Scripting</a:t>
            </a:r>
          </a:p>
        </p:txBody>
      </p:sp>
    </p:spTree>
    <p:extLst>
      <p:ext uri="{BB962C8B-B14F-4D97-AF65-F5344CB8AC3E}">
        <p14:creationId xmlns:p14="http://schemas.microsoft.com/office/powerpoint/2010/main" val="1559504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587DE-F54F-B447-8A43-5F5F5CF28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436" y="929160"/>
            <a:ext cx="7054595" cy="52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0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f(un)*society00 project">
            <a:hlinkClick r:id="" action="ppaction://media"/>
            <a:extLst>
              <a:ext uri="{FF2B5EF4-FFF2-40B4-BE49-F238E27FC236}">
                <a16:creationId xmlns:a16="http://schemas.microsoft.com/office/drawing/2014/main" id="{0E71F30D-48C4-4705-A64A-D7336CB6B1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616743" y="1519302"/>
            <a:ext cx="8111573" cy="4562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36CB55-728A-4047-B00F-99322E574F07}"/>
              </a:ext>
            </a:extLst>
          </p:cNvPr>
          <p:cNvSpPr txBox="1"/>
          <p:nvPr/>
        </p:nvSpPr>
        <p:spPr>
          <a:xfrm>
            <a:off x="1406881" y="254833"/>
            <a:ext cx="8111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The Demo</a:t>
            </a:r>
          </a:p>
        </p:txBody>
      </p:sp>
    </p:spTree>
    <p:extLst>
      <p:ext uri="{BB962C8B-B14F-4D97-AF65-F5344CB8AC3E}">
        <p14:creationId xmlns:p14="http://schemas.microsoft.com/office/powerpoint/2010/main" val="420871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835B-4E72-46F7-9AE9-2E07827A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927" y="590219"/>
            <a:ext cx="6636082" cy="1253571"/>
          </a:xfrm>
        </p:spPr>
        <p:txBody>
          <a:bodyPr/>
          <a:lstStyle/>
          <a:p>
            <a:pPr algn="ctr"/>
            <a:r>
              <a:rPr lang="en-US" sz="7200" dirty="0"/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1A459-102F-1044-B558-ABEFA071C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75" y="2089044"/>
            <a:ext cx="4953124" cy="429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F3DEE-8B5A-9B48-B900-EA1AF4C6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A07B1-AD57-4043-82E9-003827EBB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https://medium.com/@glmdev/building-a-raspberry-pi-cluster-784f0df9afbd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https://www.nas.nasa.gov/assets/pdf/staff/RasberryPiClusterBuild.pdf</a:t>
            </a:r>
            <a:endParaRPr lang="en-US" dirty="0"/>
          </a:p>
          <a:p>
            <a:r>
              <a:rPr lang="en-US" dirty="0">
                <a:hlinkClick r:id="rId4"/>
              </a:rPr>
              <a:t>https://www.instructables.com/id/Learn-to-Hack-Ethically-With-RasPwn-OS/</a:t>
            </a:r>
            <a:endParaRPr lang="en-US" dirty="0"/>
          </a:p>
          <a:p>
            <a:r>
              <a:rPr lang="en-US" dirty="0">
                <a:hlinkClick r:id="rId5"/>
              </a:rPr>
              <a:t>https://raspwn.org/documentation</a:t>
            </a:r>
            <a:endParaRPr lang="en-US" dirty="0"/>
          </a:p>
          <a:p>
            <a:r>
              <a:rPr lang="en-US" dirty="0">
                <a:hlinkClick r:id="rId6"/>
              </a:rPr>
              <a:t>https://en.wikipedia.org/wiki/Beowulf</a:t>
            </a:r>
            <a:endParaRPr lang="en-US" dirty="0"/>
          </a:p>
          <a:p>
            <a:r>
              <a:rPr lang="en-US" dirty="0">
                <a:hlinkClick r:id="rId7"/>
              </a:rPr>
              <a:t>https://beowulf.org/overview/history.html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1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E84958-17C6-FF45-A44D-5F3D29B5035F}"/>
              </a:ext>
            </a:extLst>
          </p:cNvPr>
          <p:cNvSpPr txBox="1">
            <a:spLocks/>
          </p:cNvSpPr>
          <p:nvPr/>
        </p:nvSpPr>
        <p:spPr>
          <a:xfrm>
            <a:off x="634235" y="228338"/>
            <a:ext cx="9404723" cy="7635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E84BA-7DD8-414C-B6AA-F0E6F7195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563" y="1813956"/>
            <a:ext cx="9404723" cy="2591790"/>
          </a:xfrm>
        </p:spPr>
        <p:txBody>
          <a:bodyPr/>
          <a:lstStyle/>
          <a:p>
            <a:pPr algn="ctr"/>
            <a:r>
              <a:rPr lang="en-US" sz="6600" dirty="0"/>
              <a:t>What is Operation </a:t>
            </a:r>
            <a:r>
              <a:rPr lang="en-US" sz="6600" dirty="0" err="1"/>
              <a:t>WulfDoS</a:t>
            </a:r>
            <a:r>
              <a:rPr lang="en-US" sz="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6754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D157BF3-711B-504A-A29D-14478E91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55" y="154720"/>
            <a:ext cx="4914486" cy="281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18056F-7EF1-1046-8BB9-77730C536F28}"/>
              </a:ext>
            </a:extLst>
          </p:cNvPr>
          <p:cNvSpPr txBox="1">
            <a:spLocks/>
          </p:cNvSpPr>
          <p:nvPr/>
        </p:nvSpPr>
        <p:spPr>
          <a:xfrm>
            <a:off x="5556063" y="917038"/>
            <a:ext cx="4368122" cy="12890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dirty="0"/>
              <a:t>Denial-of- Service Attacks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AC9A3A-8B17-C94D-91EB-BC908BB30071}"/>
              </a:ext>
            </a:extLst>
          </p:cNvPr>
          <p:cNvSpPr txBox="1">
            <a:spLocks/>
          </p:cNvSpPr>
          <p:nvPr/>
        </p:nvSpPr>
        <p:spPr>
          <a:xfrm>
            <a:off x="597036" y="4378827"/>
            <a:ext cx="4580605" cy="12890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dirty="0"/>
              <a:t>Raspberry Pi  Beowulf Cluster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0262D-D2F9-5041-B1AE-8EC577D2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11" r="10392"/>
          <a:stretch/>
        </p:blipFill>
        <p:spPr>
          <a:xfrm>
            <a:off x="5556063" y="3901515"/>
            <a:ext cx="4914486" cy="28136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B8060B-7D87-6F4D-AE65-F63A34E80218}"/>
                  </a:ext>
                </a:extLst>
              </p:cNvPr>
              <p:cNvSpPr txBox="1"/>
              <p:nvPr/>
            </p:nvSpPr>
            <p:spPr>
              <a:xfrm>
                <a:off x="5177641" y="3121223"/>
                <a:ext cx="37835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B8060B-7D87-6F4D-AE65-F63A34E8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41" y="3121223"/>
                <a:ext cx="378357" cy="615553"/>
              </a:xfrm>
              <a:prstGeom prst="rect">
                <a:avLst/>
              </a:prstGeom>
              <a:blipFill>
                <a:blip r:embed="rId6"/>
                <a:stretch>
                  <a:fillRect l="-44828" r="-4482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54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F795-56AC-4473-9E0D-6471A8C3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5189"/>
          </a:xfrm>
        </p:spPr>
        <p:txBody>
          <a:bodyPr/>
          <a:lstStyle/>
          <a:p>
            <a:pPr algn="ctr"/>
            <a:r>
              <a:rPr lang="en-US" dirty="0"/>
              <a:t>DDoS: What and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FA1A4-D830-47E5-BF2D-1731EC978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1662580"/>
            <a:ext cx="4396339" cy="229070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What is DDoS?</a:t>
            </a:r>
          </a:p>
          <a:p>
            <a:r>
              <a:rPr lang="en-US" dirty="0"/>
              <a:t>DoS: Denial-of-Service</a:t>
            </a:r>
          </a:p>
          <a:p>
            <a:pPr lvl="1"/>
            <a:r>
              <a:rPr lang="en-US" dirty="0"/>
              <a:t>Originates from a single source</a:t>
            </a:r>
          </a:p>
          <a:p>
            <a:pPr lvl="1"/>
            <a:r>
              <a:rPr lang="en-US" dirty="0"/>
              <a:t>Attacker can preload a ping with a size of bytes beyond the capacity of the router @ victim's IP </a:t>
            </a:r>
          </a:p>
          <a:p>
            <a:pPr lvl="1"/>
            <a:r>
              <a:rPr lang="en-US" dirty="0"/>
              <a:t>Buffer overflows victim, crashes services</a:t>
            </a:r>
          </a:p>
          <a:p>
            <a:pPr marL="457200" lvl="1" indent="0">
              <a:buNone/>
            </a:pPr>
            <a:endParaRPr lang="en-US" dirty="0">
              <a:ea typeface="+mj-lt"/>
              <a:cs typeface="+mj-lt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BBE36A-6E1F-46BD-B81B-3B1AC883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09" y="4127960"/>
            <a:ext cx="4396341" cy="208498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DDoS: Distributed Denial-of-Service</a:t>
            </a:r>
            <a:endParaRPr lang="en-US" dirty="0">
              <a:ea typeface="+mj-lt"/>
              <a:cs typeface="+mj-lt"/>
            </a:endParaRPr>
          </a:p>
          <a:p>
            <a:pPr lvl="1"/>
            <a:r>
              <a:rPr lang="en-US" dirty="0"/>
              <a:t>DoS attack launched from multiple sources (usually via botnet) </a:t>
            </a:r>
            <a:endParaRPr lang="en-US" dirty="0">
              <a:ea typeface="+mj-lt"/>
              <a:cs typeface="+mj-lt"/>
            </a:endParaRPr>
          </a:p>
          <a:p>
            <a:pPr lvl="1"/>
            <a:r>
              <a:rPr lang="en-US" dirty="0"/>
              <a:t>Botnet coordinated by a master (usually attacker)</a:t>
            </a: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21E8FB-7511-0241-982B-76E1BDA2A97C}"/>
              </a:ext>
            </a:extLst>
          </p:cNvPr>
          <p:cNvSpPr txBox="1">
            <a:spLocks/>
          </p:cNvSpPr>
          <p:nvPr/>
        </p:nvSpPr>
        <p:spPr>
          <a:xfrm>
            <a:off x="5348472" y="1662580"/>
            <a:ext cx="4899949" cy="18552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 How does it work?</a:t>
            </a:r>
          </a:p>
          <a:p>
            <a:r>
              <a:rPr lang="en-US" dirty="0"/>
              <a:t>CONSUME, CONSUME, CONSUME!!!</a:t>
            </a:r>
          </a:p>
          <a:p>
            <a:pPr lvl="1"/>
            <a:r>
              <a:rPr lang="en-US" dirty="0"/>
              <a:t>Use all available resources on network</a:t>
            </a:r>
          </a:p>
          <a:p>
            <a:pPr lvl="1"/>
            <a:r>
              <a:rPr lang="en-US" dirty="0"/>
              <a:t>Crash network denying services to others</a:t>
            </a:r>
          </a:p>
          <a:p>
            <a:r>
              <a:rPr lang="en-US" dirty="0"/>
              <a:t>THE FLOOD IS COMING!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37BD6-B748-5846-99A7-5D010BB0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256" y="3517829"/>
            <a:ext cx="4654379" cy="312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F795-56AC-4473-9E0D-6471A8C3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918882"/>
          </a:xfrm>
        </p:spPr>
        <p:txBody>
          <a:bodyPr/>
          <a:lstStyle/>
          <a:p>
            <a:pPr algn="ctr"/>
            <a:r>
              <a:rPr lang="en-US" dirty="0"/>
              <a:t>What is a Beowulf Cluster?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FA1A4-D830-47E5-BF2D-1731EC978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1662580"/>
            <a:ext cx="5203350" cy="19576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Beowulf: the Old English epic hero</a:t>
            </a:r>
          </a:p>
          <a:p>
            <a:pPr lvl="1"/>
            <a:r>
              <a:rPr lang="en-US" sz="1800" dirty="0"/>
              <a:t>Main character of the Old English poem</a:t>
            </a:r>
          </a:p>
          <a:p>
            <a:pPr lvl="1"/>
            <a:r>
              <a:rPr lang="en-US" sz="1800" dirty="0"/>
              <a:t>Described in the poem – “he has thirty men’s heft of grasp in the gripe of his hand, the bold-in-battle”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BBE36A-6E1F-46BD-B81B-3B1AC8834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506" y="3965510"/>
            <a:ext cx="4805265" cy="20340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Beowulf: the HPC cluster</a:t>
            </a:r>
            <a:endParaRPr lang="en-US" sz="2000" dirty="0">
              <a:ea typeface="+mj-lt"/>
              <a:cs typeface="+mj-lt"/>
            </a:endParaRPr>
          </a:p>
          <a:p>
            <a:pPr lvl="1"/>
            <a:r>
              <a:rPr lang="en-US" sz="1800" dirty="0"/>
              <a:t>A Beowulf Cluster is one class of a cluster computer</a:t>
            </a:r>
          </a:p>
          <a:p>
            <a:pPr lvl="1"/>
            <a:r>
              <a:rPr lang="en-US" sz="1800" dirty="0"/>
              <a:t>Not defined by a specific piece of hardware</a:t>
            </a:r>
            <a:endParaRPr lang="en-US" sz="2000" dirty="0"/>
          </a:p>
        </p:txBody>
      </p:sp>
      <p:pic>
        <p:nvPicPr>
          <p:cNvPr id="7" name="Picture 6" descr="A picture containing indoor, table, light, sitting&#10;&#10;Description automatically generated">
            <a:extLst>
              <a:ext uri="{FF2B5EF4-FFF2-40B4-BE49-F238E27FC236}">
                <a16:creationId xmlns:a16="http://schemas.microsoft.com/office/drawing/2014/main" id="{97141A1E-66A2-1945-AEB6-302B2CD05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40" y="1662580"/>
            <a:ext cx="3549674" cy="47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4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A767-6EC7-4761-A938-8B9D4BE4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051991"/>
          </a:xfrm>
        </p:spPr>
        <p:txBody>
          <a:bodyPr/>
          <a:lstStyle/>
          <a:p>
            <a:pPr algn="ctr"/>
            <a:r>
              <a:rPr lang="en-US" dirty="0"/>
              <a:t>Operation </a:t>
            </a:r>
            <a:r>
              <a:rPr lang="en-US" dirty="0" err="1"/>
              <a:t>WulfDoS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D9DC1-B96E-8342-AA9C-F7E393D2C98C}"/>
              </a:ext>
            </a:extLst>
          </p:cNvPr>
          <p:cNvSpPr txBox="1">
            <a:spLocks/>
          </p:cNvSpPr>
          <p:nvPr/>
        </p:nvSpPr>
        <p:spPr>
          <a:xfrm>
            <a:off x="6203092" y="2273643"/>
            <a:ext cx="4847967" cy="1408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8904CE-DAA3-8F46-AE05-42FF1DB896BA}"/>
              </a:ext>
            </a:extLst>
          </p:cNvPr>
          <p:cNvSpPr txBox="1">
            <a:spLocks/>
          </p:cNvSpPr>
          <p:nvPr/>
        </p:nvSpPr>
        <p:spPr>
          <a:xfrm>
            <a:off x="271850" y="1839952"/>
            <a:ext cx="5056797" cy="38314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err="1"/>
              <a:t>WulfDoS</a:t>
            </a:r>
            <a:endParaRPr lang="en-US" sz="2400" dirty="0"/>
          </a:p>
          <a:p>
            <a:pPr lvl="1"/>
            <a:r>
              <a:rPr lang="en-US" sz="2000" dirty="0"/>
              <a:t>Wulf =&gt; </a:t>
            </a:r>
            <a:r>
              <a:rPr lang="en-US" sz="2000" dirty="0" err="1"/>
              <a:t>beoWulf</a:t>
            </a:r>
            <a:r>
              <a:rPr lang="en-US" sz="2000" dirty="0"/>
              <a:t> cluster</a:t>
            </a:r>
          </a:p>
          <a:p>
            <a:pPr lvl="1"/>
            <a:r>
              <a:rPr lang="en-US" sz="2000" dirty="0"/>
              <a:t>DoS =&gt; Denial of Service</a:t>
            </a:r>
          </a:p>
          <a:p>
            <a:r>
              <a:rPr lang="en-US" sz="2400" dirty="0" err="1"/>
              <a:t>Wulf+DoS</a:t>
            </a:r>
            <a:r>
              <a:rPr lang="en-US" sz="2400" dirty="0"/>
              <a:t> = Operation </a:t>
            </a:r>
            <a:r>
              <a:rPr lang="en-US" sz="2400" dirty="0" err="1"/>
              <a:t>WulfDoS</a:t>
            </a:r>
            <a:endParaRPr lang="en-US" sz="2400" dirty="0"/>
          </a:p>
          <a:p>
            <a:pPr lvl="1"/>
            <a:r>
              <a:rPr lang="en-US" sz="2000" dirty="0"/>
              <a:t>Uses a 6-slave, 1 master Raspberry Pi Beowulf cluster to DoS a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RasPwn</a:t>
            </a:r>
            <a:endParaRPr lang="en-US" sz="2000" dirty="0"/>
          </a:p>
          <a:p>
            <a:pPr lvl="1"/>
            <a:r>
              <a:rPr lang="en-US" sz="2000" dirty="0"/>
              <a:t>6 Different DoS attacks from 6 different source IP addresses = DDoS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7695F-FB3D-0748-838A-C36CE1B7A93F}"/>
              </a:ext>
            </a:extLst>
          </p:cNvPr>
          <p:cNvSpPr txBox="1"/>
          <p:nvPr/>
        </p:nvSpPr>
        <p:spPr>
          <a:xfrm>
            <a:off x="5831634" y="5671439"/>
            <a:ext cx="609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Raspberry Pi Beowulf Cluster tower (left).</a:t>
            </a:r>
          </a:p>
          <a:p>
            <a:r>
              <a:rPr lang="en-US" dirty="0"/>
              <a:t>Master controller node and network file share (right).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85B922A-A941-B946-81B3-55CB8358B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731" y="2236605"/>
            <a:ext cx="3855224" cy="2891418"/>
          </a:xfrm>
          <a:prstGeom prst="rect">
            <a:avLst/>
          </a:prstGeom>
        </p:spPr>
      </p:pic>
      <p:pic>
        <p:nvPicPr>
          <p:cNvPr id="11" name="Picture 10" descr="A picture containing cable, cellphone, phone, small&#10;&#10;Description automatically generated">
            <a:extLst>
              <a:ext uri="{FF2B5EF4-FFF2-40B4-BE49-F238E27FC236}">
                <a16:creationId xmlns:a16="http://schemas.microsoft.com/office/drawing/2014/main" id="{6DBDDE9F-439B-304E-AA9E-C4C29DC60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52183" y="2236605"/>
            <a:ext cx="3855224" cy="28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8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A767-6EC7-4761-A938-8B9D4BE4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6244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What is </a:t>
            </a:r>
            <a:r>
              <a:rPr lang="en-US" sz="4400" dirty="0" err="1">
                <a:solidFill>
                  <a:srgbClr val="EBEBEB"/>
                </a:solidFill>
              </a:rPr>
              <a:t>RasPwnOS</a:t>
            </a:r>
            <a:r>
              <a:rPr lang="en-US" sz="4400" dirty="0">
                <a:solidFill>
                  <a:srgbClr val="EBEBEB"/>
                </a:solidFill>
              </a:rPr>
              <a:t>?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8811A9-8F6A-1843-9115-06D27CD08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927653"/>
            <a:ext cx="5536387" cy="360504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RasPwn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https://raspwn.org/index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GNU/Linux distro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Meant to emulate an intentionally vulnerable Linux server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Runs on a Raspberry 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Designed as training tool – exists </a:t>
            </a:r>
            <a:r>
              <a:rPr lang="en-US" b="1" i="1" u="sng" dirty="0"/>
              <a:t>ONLY</a:t>
            </a:r>
            <a:r>
              <a:rPr lang="en-US" dirty="0"/>
              <a:t> to be attacked and “</a:t>
            </a:r>
            <a:r>
              <a:rPr lang="en-US" dirty="0" err="1"/>
              <a:t>pwned</a:t>
            </a:r>
            <a:r>
              <a:rPr lang="en-US" dirty="0"/>
              <a:t>”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** Warning: Do Not Connect </a:t>
            </a:r>
            <a:r>
              <a:rPr lang="en-US" b="1" dirty="0" err="1"/>
              <a:t>RasPwn</a:t>
            </a:r>
            <a:r>
              <a:rPr lang="en-US" b="1" dirty="0"/>
              <a:t> to the Open Internet **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>
              <a:lnSpc>
                <a:spcPct val="90000"/>
              </a:lnSpc>
            </a:pPr>
            <a:r>
              <a:rPr lang="en-US" sz="1900" dirty="0"/>
              <a:t>We assume no responsibility for you getting hacked.</a:t>
            </a:r>
          </a:p>
        </p:txBody>
      </p:sp>
      <p:pic>
        <p:nvPicPr>
          <p:cNvPr id="6" name="Picture 9" descr="A picture containing speaker&#10;&#10;Description generated with very high confidence">
            <a:extLst>
              <a:ext uri="{FF2B5EF4-FFF2-40B4-BE49-F238E27FC236}">
                <a16:creationId xmlns:a16="http://schemas.microsoft.com/office/drawing/2014/main" id="{DCDAA420-C93D-C547-AD41-F3F92A918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26" y="1617952"/>
            <a:ext cx="4406235" cy="48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5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7F1A-2392-49DA-B027-990E0B74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664" y="504348"/>
            <a:ext cx="9252154" cy="816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Y </a:t>
            </a:r>
            <a:r>
              <a:rPr lang="en-US" sz="4200" b="0" i="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tho</a:t>
            </a: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A0522-17E6-4CA6-9CC4-B792FCA15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4872" y="1447800"/>
            <a:ext cx="7135317" cy="480059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 3" charset="2"/>
              <a:buChar char=""/>
            </a:pPr>
            <a:r>
              <a:rPr lang="en-US" sz="2200" dirty="0"/>
              <a:t> Y not </a:t>
            </a:r>
            <a:r>
              <a:rPr lang="en-US" sz="2200" dirty="0" err="1"/>
              <a:t>tho</a:t>
            </a:r>
            <a:r>
              <a:rPr lang="en-US" sz="2200" dirty="0"/>
              <a:t>? </a:t>
            </a:r>
          </a:p>
          <a:p>
            <a:pPr>
              <a:buFont typeface="Wingdings 3" charset="2"/>
              <a:buChar char=""/>
            </a:pPr>
            <a:r>
              <a:rPr lang="en-US" sz="2200" dirty="0"/>
              <a:t> Knowledge is power!</a:t>
            </a:r>
          </a:p>
          <a:p>
            <a:pPr>
              <a:buFont typeface="Wingdings 3" charset="2"/>
              <a:buChar char=""/>
            </a:pPr>
            <a:r>
              <a:rPr lang="en-US" sz="2200" dirty="0"/>
              <a:t> Knowledge obtained from Operation </a:t>
            </a:r>
            <a:r>
              <a:rPr lang="en-US" sz="2200" dirty="0" err="1"/>
              <a:t>WulfDoS</a:t>
            </a:r>
            <a:r>
              <a:rPr lang="en-US" sz="2200" dirty="0"/>
              <a:t>:</a:t>
            </a:r>
          </a:p>
          <a:p>
            <a:pPr lvl="1">
              <a:buFont typeface="Wingdings 3" charset="2"/>
              <a:buChar char=""/>
            </a:pPr>
            <a:r>
              <a:rPr lang="en-US" sz="2200" dirty="0"/>
              <a:t> Better understanding TCP vs UDP</a:t>
            </a:r>
          </a:p>
          <a:p>
            <a:pPr lvl="1">
              <a:buFont typeface="Wingdings 3" charset="2"/>
              <a:buChar char=""/>
            </a:pPr>
            <a:r>
              <a:rPr lang="en-US" sz="2200" dirty="0"/>
              <a:t> How to Build HPC cluster using </a:t>
            </a:r>
            <a:r>
              <a:rPr lang="en-US" sz="2200" dirty="0" err="1"/>
              <a:t>RasPi</a:t>
            </a:r>
            <a:endParaRPr lang="en-US" sz="2200" dirty="0"/>
          </a:p>
          <a:p>
            <a:pPr lvl="1">
              <a:buFont typeface="Wingdings 3" charset="2"/>
              <a:buChar char=""/>
            </a:pPr>
            <a:r>
              <a:rPr lang="en-US" sz="2200" dirty="0"/>
              <a:t> How to perform DoS attack (TCP &amp; UDP)</a:t>
            </a:r>
          </a:p>
          <a:p>
            <a:pPr lvl="1">
              <a:buFont typeface="Wingdings 3" charset="2"/>
              <a:buChar char=""/>
            </a:pPr>
            <a:r>
              <a:rPr lang="en-US" sz="2200" dirty="0"/>
              <a:t> Much more…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64737-B046-1D40-973D-A8D917687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17" r="25594"/>
          <a:stretch/>
        </p:blipFill>
        <p:spPr>
          <a:xfrm>
            <a:off x="7210268" y="1321289"/>
            <a:ext cx="4587634" cy="530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19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7F1A-2392-49DA-B027-990E0B74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359764"/>
            <a:ext cx="5334899" cy="824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Attack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A0522-17E6-4CA6-9CC4-B792FCA15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1447801"/>
            <a:ext cx="4792790" cy="45720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Font typeface="Wingdings 3" charset="2"/>
              <a:buChar char=""/>
            </a:pPr>
            <a:r>
              <a:rPr lang="en-US" sz="2200" dirty="0"/>
              <a:t> DoS written in Python</a:t>
            </a:r>
          </a:p>
          <a:p>
            <a:pPr>
              <a:buFont typeface="Wingdings 3" charset="2"/>
              <a:buChar char=""/>
            </a:pPr>
            <a:r>
              <a:rPr lang="en-US" sz="2200" dirty="0"/>
              <a:t> Sent continuous stream of UDP packets – UDP packet flood</a:t>
            </a:r>
          </a:p>
          <a:p>
            <a:pPr>
              <a:buFont typeface="Wingdings 3" charset="2"/>
              <a:buChar char=""/>
            </a:pPr>
            <a:r>
              <a:rPr lang="en-US" sz="2200" dirty="0"/>
              <a:t> Each packet preloaded with random byte string of size 65K bytes </a:t>
            </a:r>
          </a:p>
          <a:p>
            <a:pPr>
              <a:buFont typeface="Wingdings 3" charset="2"/>
              <a:buChar char=""/>
            </a:pPr>
            <a:endParaRPr lang="en-US" sz="2200" dirty="0"/>
          </a:p>
          <a:p>
            <a:pPr>
              <a:buFont typeface="Wingdings 3" charset="2"/>
              <a:buChar char=""/>
            </a:pPr>
            <a:endParaRPr lang="en-US" sz="2200" dirty="0"/>
          </a:p>
          <a:p>
            <a:pPr>
              <a:buFont typeface="Wingdings 3" charset="2"/>
              <a:buChar char=""/>
            </a:pPr>
            <a:r>
              <a:rPr lang="en-US" sz="2200" dirty="0"/>
              <a:t> CPU on each Pi has 4 cores</a:t>
            </a:r>
          </a:p>
          <a:p>
            <a:pPr>
              <a:buFont typeface="Wingdings 3" charset="2"/>
              <a:buChar char=""/>
            </a:pPr>
            <a:r>
              <a:rPr lang="en-US" sz="2200" dirty="0"/>
              <a:t> Each core has 4 threads </a:t>
            </a:r>
          </a:p>
          <a:p>
            <a:pPr>
              <a:buFont typeface="Wingdings 3" charset="2"/>
              <a:buChar char=""/>
            </a:pPr>
            <a:r>
              <a:rPr lang="en-US" sz="2200" dirty="0"/>
              <a:t> No hyperthreading!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B3DDE1-2B07-3B41-A234-7C5BC7038BCE}"/>
              </a:ext>
            </a:extLst>
          </p:cNvPr>
          <p:cNvSpPr txBox="1"/>
          <p:nvPr/>
        </p:nvSpPr>
        <p:spPr>
          <a:xfrm>
            <a:off x="5786203" y="359764"/>
            <a:ext cx="6071018" cy="61863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6A9955"/>
                </a:solidFill>
                <a:latin typeface="Menlo" panose="020B0609030804020204" pitchFamily="49" charset="0"/>
              </a:rPr>
              <a:t>#!/</a:t>
            </a:r>
            <a:r>
              <a:rPr lang="en-US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usr</a:t>
            </a:r>
            <a:r>
              <a:rPr lang="en-US" sz="1200" dirty="0">
                <a:solidFill>
                  <a:srgbClr val="6A9955"/>
                </a:solidFill>
                <a:latin typeface="Menlo" panose="020B0609030804020204" pitchFamily="49" charset="0"/>
              </a:rPr>
              <a:t>/local/bin/python3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random</a:t>
            </a: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socket</a:t>
            </a: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threading</a:t>
            </a: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locale </a:t>
            </a:r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 panose="020B0609030804020204" pitchFamily="49" charset="0"/>
              </a:rPr>
              <a:t>str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ip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”VICTIM IP ADDRESS HERE"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port = </a:t>
            </a:r>
            <a:r>
              <a:rPr lang="en-US" sz="1200" dirty="0">
                <a:solidFill>
                  <a:srgbClr val="B5CEA8"/>
                </a:solidFill>
                <a:latin typeface="Menlo" panose="020B0609030804020204" pitchFamily="49" charset="0"/>
              </a:rPr>
              <a:t>80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choice = 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"UDP"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times = </a:t>
            </a:r>
            <a:r>
              <a:rPr lang="en-US" sz="12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threads = </a:t>
            </a:r>
            <a:r>
              <a:rPr lang="en-US" sz="12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file_txt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>
                <a:solidFill>
                  <a:srgbClr val="DCDCAA"/>
                </a:solidFill>
                <a:latin typeface="Menlo" panose="020B0609030804020204" pitchFamily="49" charset="0"/>
              </a:rPr>
              <a:t>open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attack_errors.txt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'a'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floodUDP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():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	j =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	data = random._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urandom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B5CEA8"/>
                </a:solidFill>
                <a:latin typeface="Menlo" panose="020B0609030804020204" pitchFamily="49" charset="0"/>
              </a:rPr>
              <a:t>1024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	while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	try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		s = 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socket.socket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socket.AF_INET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socket.SOCK_DGRAM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		address = (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ip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, port)</a:t>
            </a: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		for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x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in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Menlo" panose="020B0609030804020204" pitchFamily="49" charset="0"/>
              </a:rPr>
              <a:t>range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(times):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s.sendto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(data, address)</a:t>
            </a: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		if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j ==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True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			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file_txt.writelines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"Sent packets.</a:t>
            </a:r>
            <a:r>
              <a:rPr lang="en-US" sz="12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			j =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False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	except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 panose="020B0609030804020204" pitchFamily="49" charset="0"/>
              </a:rPr>
              <a:t>Exception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as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e: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file_txt.write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4EC9B0"/>
                </a:solidFill>
                <a:latin typeface="Menlo" panose="020B0609030804020204" pitchFamily="49" charset="0"/>
              </a:rPr>
              <a:t>str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(e))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		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file_txt.write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2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		break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y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in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DCDCAA"/>
                </a:solidFill>
                <a:latin typeface="Menlo" panose="020B0609030804020204" pitchFamily="49" charset="0"/>
              </a:rPr>
              <a:t>range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(threads):</a:t>
            </a:r>
          </a:p>
          <a:p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	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th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threading.Thread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9CDCFE"/>
                </a:solidFill>
                <a:latin typeface="Menlo" panose="020B0609030804020204" pitchFamily="49" charset="0"/>
              </a:rPr>
              <a:t>target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floodUDP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th.start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195110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{DE0B655C-A1CB-6E4A-809D-FE027572CBB9}tf10001062</Template>
  <TotalTime>143</TotalTime>
  <Words>2340</Words>
  <Application>Microsoft Macintosh PowerPoint</Application>
  <PresentationFormat>Widescreen</PresentationFormat>
  <Paragraphs>252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Menlo</vt:lpstr>
      <vt:lpstr>Wingdings 3</vt:lpstr>
      <vt:lpstr>Ion</vt:lpstr>
      <vt:lpstr>f(un)*society00</vt:lpstr>
      <vt:lpstr>What is Operation WulfDoS?</vt:lpstr>
      <vt:lpstr>PowerPoint Presentation</vt:lpstr>
      <vt:lpstr>DDoS: What and How?</vt:lpstr>
      <vt:lpstr>What is a Beowulf Cluster?</vt:lpstr>
      <vt:lpstr>Operation WulfDoS</vt:lpstr>
      <vt:lpstr>What is RasPwnOS?</vt:lpstr>
      <vt:lpstr>Y tho?</vt:lpstr>
      <vt:lpstr>The Attack</vt:lpstr>
      <vt:lpstr>The Detection</vt:lpstr>
      <vt:lpstr>Tools of the Trade</vt:lpstr>
      <vt:lpstr>PowerPoint Presentation</vt:lpstr>
      <vt:lpstr>PowerPoint Presentation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F(un)*Society00</dc:title>
  <dc:creator>Bryan Nonni</dc:creator>
  <cp:lastModifiedBy>Bryan Nonni</cp:lastModifiedBy>
  <cp:revision>62</cp:revision>
  <dcterms:created xsi:type="dcterms:W3CDTF">2019-11-21T01:30:10Z</dcterms:created>
  <dcterms:modified xsi:type="dcterms:W3CDTF">2019-11-21T04:22:29Z</dcterms:modified>
</cp:coreProperties>
</file>